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4" r:id="rId5"/>
    <p:sldId id="261" r:id="rId6"/>
    <p:sldId id="260" r:id="rId7"/>
    <p:sldId id="259" r:id="rId8"/>
    <p:sldId id="263" r:id="rId9"/>
    <p:sldId id="262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2A04"/>
    <a:srgbClr val="D0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4" autoAdjust="0"/>
    <p:restoredTop sz="94660"/>
  </p:normalViewPr>
  <p:slideViewPr>
    <p:cSldViewPr>
      <p:cViewPr>
        <p:scale>
          <a:sx n="75" d="100"/>
          <a:sy n="75" d="100"/>
        </p:scale>
        <p:origin x="-12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2F50D-9CEA-4B92-B54A-4727D8E78A63}" type="datetimeFigureOut">
              <a:rPr lang="pt-PT" smtClean="0"/>
              <a:pPr/>
              <a:t>11-11-2012</a:t>
            </a:fld>
            <a:endParaRPr lang="pt-PT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1B3AE-3360-42EC-BA27-97F7E2CCC2B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7310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1B52-CC17-4C75-9059-94E00F682B9A}" type="datetime1">
              <a:rPr lang="pt-BR" smtClean="0"/>
              <a:pPr/>
              <a:t>11/11/2012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EF091-BD72-4430-8E84-4BA433D7D927}" type="datetime1">
              <a:rPr lang="pt-BR" smtClean="0"/>
              <a:pPr/>
              <a:t>11/11/2012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3AAC-6FFB-4217-81D4-2F03C1CEFE6C}" type="datetime1">
              <a:rPr lang="pt-BR" smtClean="0"/>
              <a:pPr/>
              <a:t>11/11/2012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8DBA-51B3-45E7-9F7D-5C5673080EBF}" type="datetime1">
              <a:rPr lang="pt-BR" smtClean="0"/>
              <a:pPr/>
              <a:t>11/11/2012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6B58-16DB-4753-BB55-9AA68E825202}" type="datetime1">
              <a:rPr lang="pt-BR" smtClean="0"/>
              <a:pPr/>
              <a:t>11/11/2012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81FD-198E-412C-8620-8453974E807A}" type="datetime1">
              <a:rPr lang="pt-BR" smtClean="0"/>
              <a:pPr/>
              <a:t>11/11/2012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A5A-79DC-4760-A8D0-46E0A5A860E5}" type="datetime1">
              <a:rPr lang="pt-BR" smtClean="0"/>
              <a:pPr/>
              <a:t>11/11/2012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819-1A79-4C73-9D08-5E7EF70D5F42}" type="datetime1">
              <a:rPr lang="pt-BR" smtClean="0"/>
              <a:pPr/>
              <a:t>11/11/2012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A4DD-3257-41BE-A34F-EBDBF6FF4C16}" type="datetime1">
              <a:rPr lang="pt-BR" smtClean="0"/>
              <a:pPr/>
              <a:t>11/11/2012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B6DD-01A7-417F-A266-B897B5036BE3}" type="datetime1">
              <a:rPr lang="pt-BR" smtClean="0"/>
              <a:pPr/>
              <a:t>11/11/2012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1FE5-BF50-4FA9-8EBB-F4FEB50D1AB5}" type="datetime1">
              <a:rPr lang="pt-BR" smtClean="0"/>
              <a:pPr/>
              <a:t>11/11/2012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6DF2B-86F8-4027-91BE-68700EFFB563}" type="datetime1">
              <a:rPr lang="pt-BR" smtClean="0"/>
              <a:pPr/>
              <a:t>11/11/2012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8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612576" y="3789040"/>
            <a:ext cx="9756576" cy="1152128"/>
          </a:xfrm>
        </p:spPr>
        <p:txBody>
          <a:bodyPr>
            <a:noAutofit/>
          </a:bodyPr>
          <a:lstStyle/>
          <a:p>
            <a:r>
              <a:rPr lang="pt-PT" sz="5400" b="1" dirty="0" smtClean="0">
                <a:solidFill>
                  <a:srgbClr val="582A04"/>
                </a:solidFill>
              </a:rPr>
              <a:t>     </a:t>
            </a:r>
            <a:r>
              <a:rPr lang="pt-PT" sz="5400" b="1" dirty="0" smtClean="0">
                <a:solidFill>
                  <a:schemeClr val="bg1"/>
                </a:solidFill>
              </a:rPr>
              <a:t>3ª TERTÚLIA</a:t>
            </a:r>
          </a:p>
          <a:p>
            <a:r>
              <a:rPr lang="pt-PT" sz="2400" b="1" dirty="0" smtClean="0">
                <a:solidFill>
                  <a:schemeClr val="bg1"/>
                </a:solidFill>
              </a:rPr>
              <a:t>           Mindelo,  8 DE NOVEMBRO DE 2012</a:t>
            </a:r>
          </a:p>
        </p:txBody>
      </p:sp>
      <p:grpSp>
        <p:nvGrpSpPr>
          <p:cNvPr id="15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17" name="Imagem 16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3600400" cy="3789040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0"/>
            <a:ext cx="7920880" cy="6597352"/>
          </a:xfrm>
        </p:spPr>
        <p:txBody>
          <a:bodyPr>
            <a:noAutofit/>
          </a:bodyPr>
          <a:lstStyle/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FRASES “Ponto de Fuga”</a:t>
            </a:r>
            <a:endParaRPr lang="pt-PT" sz="28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Se os Sanvincentinos não pensarem São Vicente, não refletirem sobre o futuro da ilha, quem o fará?  São Vicente precisa  ganhar sua própria capacidade de decisão. </a:t>
            </a:r>
          </a:p>
          <a:p>
            <a:pPr algn="r">
              <a:lnSpc>
                <a:spcPct val="150000"/>
              </a:lnSpc>
              <a:buClr>
                <a:srgbClr val="002060"/>
              </a:buClr>
            </a:pPr>
            <a:r>
              <a:rPr lang="pt-PT" sz="2800" b="1" dirty="0" smtClean="0">
                <a:solidFill>
                  <a:schemeClr val="bg1"/>
                </a:solidFill>
              </a:rPr>
              <a:t>By Tony Fortes</a:t>
            </a: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-1"/>
            <a:ext cx="2267744" cy="2386561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7920880" cy="6597352"/>
          </a:xfrm>
        </p:spPr>
        <p:txBody>
          <a:bodyPr>
            <a:noAutofit/>
          </a:bodyPr>
          <a:lstStyle/>
          <a:p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TEMAS ABORDADOS</a:t>
            </a: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Organização do Evento Cultural  “Homenagem  a Cesária  Évora/Tertúlia – Que Cultura para São Vicente?”.</a:t>
            </a: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Monte Cara – Deterioração - Efeitos da Construção Civil e Exercício Militar;Projetos /Preservação. Caminhada a Monte Cara.</a:t>
            </a: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Organização do Evento “Discussão do Orçamento de Estado 2013 – que impacto em São Vicente?</a:t>
            </a: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Ponto de Fuga – Onde estamos e para onde vamos?</a:t>
            </a:r>
          </a:p>
          <a:p>
            <a:pPr algn="l">
              <a:buClr>
                <a:srgbClr val="002060"/>
              </a:buClr>
            </a:pP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4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92280" y="5305028"/>
            <a:ext cx="1475656" cy="1552972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-747464"/>
            <a:ext cx="7560840" cy="5805264"/>
          </a:xfrm>
        </p:spPr>
        <p:txBody>
          <a:bodyPr>
            <a:noAutofit/>
          </a:bodyPr>
          <a:lstStyle/>
          <a:p>
            <a:pPr>
              <a:buClr>
                <a:srgbClr val="002060"/>
              </a:buClr>
            </a:pP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</a:pP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Organização do Evento Cultural </a:t>
            </a: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 “Homenagem  a Cesária  Évora/Tertúlia com Cultura – Que Cultura para São Vicente?”.</a:t>
            </a:r>
          </a:p>
          <a:p>
            <a:pPr algn="l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400" b="1" dirty="0" smtClean="0">
                <a:solidFill>
                  <a:schemeClr val="bg1"/>
                </a:solidFill>
              </a:rPr>
              <a:t>Data Prevista – Dezembro 2012 (17?).</a:t>
            </a:r>
          </a:p>
          <a:p>
            <a:pPr algn="l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400" b="1" dirty="0" smtClean="0">
                <a:solidFill>
                  <a:schemeClr val="bg1"/>
                </a:solidFill>
              </a:rPr>
              <a:t>Reunir participantes da Sociedade e Civil e envolvidos  na produção cultural.</a:t>
            </a:r>
          </a:p>
          <a:p>
            <a:pPr algn="l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400" b="1" dirty="0" smtClean="0">
                <a:solidFill>
                  <a:schemeClr val="bg1"/>
                </a:solidFill>
              </a:rPr>
              <a:t>Tema Central: Que Cultura para São Vicente/Para quando uma Delegação do Ministério de Cultura  em São Vicente?</a:t>
            </a:r>
          </a:p>
          <a:p>
            <a:pPr algn="l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400" b="1" dirty="0" smtClean="0">
                <a:solidFill>
                  <a:schemeClr val="bg1"/>
                </a:solidFill>
              </a:rPr>
              <a:t>Definir Responsabilidades dos Membros “Ponto de Fuga” na organização do Evento.</a:t>
            </a: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1"/>
            <a:ext cx="1479286" cy="1556792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-324036"/>
            <a:ext cx="7920880" cy="648072"/>
          </a:xfrm>
        </p:spPr>
        <p:txBody>
          <a:bodyPr>
            <a:noAutofit/>
          </a:bodyPr>
          <a:lstStyle/>
          <a:p>
            <a:pPr>
              <a:buClr>
                <a:srgbClr val="002060"/>
              </a:buClr>
            </a:pP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Que Cultura para São Vicente?</a:t>
            </a: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1"/>
            <a:ext cx="1479286" cy="1556792"/>
          </a:xfrm>
          <a:prstGeom prst="rect">
            <a:avLst/>
          </a:prstGeom>
        </p:spPr>
      </p:pic>
      <p:sp>
        <p:nvSpPr>
          <p:cNvPr id="10" name="Elipse 9"/>
          <p:cNvSpPr/>
          <p:nvPr/>
        </p:nvSpPr>
        <p:spPr>
          <a:xfrm>
            <a:off x="2987824" y="2996952"/>
            <a:ext cx="2520280" cy="23042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CULTURA</a:t>
            </a:r>
          </a:p>
          <a:p>
            <a:pPr algn="ctr"/>
            <a:r>
              <a:rPr lang="pt-PT" b="1" dirty="0" smtClean="0">
                <a:solidFill>
                  <a:schemeClr val="bg1"/>
                </a:solidFill>
              </a:rPr>
              <a:t>SÃO VICENTE</a:t>
            </a:r>
            <a:endParaRPr lang="pt-PT" b="1" dirty="0">
              <a:solidFill>
                <a:schemeClr val="bg1"/>
              </a:solidFill>
            </a:endParaRPr>
          </a:p>
        </p:txBody>
      </p:sp>
      <p:cxnSp>
        <p:nvCxnSpPr>
          <p:cNvPr id="15" name="Conector de seta reta 14"/>
          <p:cNvCxnSpPr/>
          <p:nvPr/>
        </p:nvCxnSpPr>
        <p:spPr>
          <a:xfrm flipV="1">
            <a:off x="5292080" y="2852936"/>
            <a:ext cx="1296144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>
            <a:stCxn id="10" idx="1"/>
          </p:cNvCxnSpPr>
          <p:nvPr/>
        </p:nvCxnSpPr>
        <p:spPr>
          <a:xfrm flipH="1" flipV="1">
            <a:off x="2411760" y="2492896"/>
            <a:ext cx="945151" cy="84150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 flipH="1">
            <a:off x="1979712" y="4437112"/>
            <a:ext cx="1080120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Conector de seta reta 24"/>
          <p:cNvCxnSpPr/>
          <p:nvPr/>
        </p:nvCxnSpPr>
        <p:spPr>
          <a:xfrm>
            <a:off x="5436096" y="4581128"/>
            <a:ext cx="1224136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0" y="2132856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Acesso aos artistas (e.g. locais de exposição)</a:t>
            </a:r>
            <a:endParaRPr lang="pt-PT" b="1" dirty="0">
              <a:solidFill>
                <a:schemeClr val="bg1"/>
              </a:solidFill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5724128" y="2204864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Políticas (Planeamento+Ação)</a:t>
            </a:r>
            <a:endParaRPr lang="pt-PT" b="1" dirty="0">
              <a:solidFill>
                <a:schemeClr val="bg1"/>
              </a:solidFill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0" y="5085184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Utilizar Recursos disponíveis para promover.</a:t>
            </a:r>
            <a:endParaRPr lang="pt-PT" b="1" dirty="0">
              <a:solidFill>
                <a:schemeClr val="bg1"/>
              </a:solidFill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5724128" y="4941168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Valorização da produção Cultural a nível nacional e internacional</a:t>
            </a:r>
            <a:endParaRPr lang="pt-PT" b="1" dirty="0">
              <a:solidFill>
                <a:schemeClr val="bg1"/>
              </a:solidFill>
            </a:endParaRPr>
          </a:p>
        </p:txBody>
      </p:sp>
      <p:cxnSp>
        <p:nvCxnSpPr>
          <p:cNvPr id="36" name="Conector de seta reta 35"/>
          <p:cNvCxnSpPr/>
          <p:nvPr/>
        </p:nvCxnSpPr>
        <p:spPr>
          <a:xfrm>
            <a:off x="4211960" y="5301208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Conector de seta reta 38"/>
          <p:cNvCxnSpPr/>
          <p:nvPr/>
        </p:nvCxnSpPr>
        <p:spPr>
          <a:xfrm flipH="1" flipV="1">
            <a:off x="4139952" y="1700808"/>
            <a:ext cx="36004" cy="12961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CaixaDeTexto 41"/>
          <p:cNvSpPr txBox="1"/>
          <p:nvPr/>
        </p:nvSpPr>
        <p:spPr>
          <a:xfrm>
            <a:off x="2843808" y="1052736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Delegação Ministério Cultura em São Vicente.</a:t>
            </a:r>
            <a:endParaRPr lang="pt-PT" b="1" dirty="0">
              <a:solidFill>
                <a:schemeClr val="bg1"/>
              </a:solidFill>
            </a:endParaRPr>
          </a:p>
        </p:txBody>
      </p:sp>
      <p:sp>
        <p:nvSpPr>
          <p:cNvPr id="45" name="CaixaDeTexto 44"/>
          <p:cNvSpPr txBox="1"/>
          <p:nvPr/>
        </p:nvSpPr>
        <p:spPr>
          <a:xfrm>
            <a:off x="2771800" y="6211669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Cultura/Sustentabilidade Económica /Turismo</a:t>
            </a:r>
            <a:endParaRPr lang="pt-PT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8388424" cy="6597352"/>
          </a:xfrm>
        </p:spPr>
        <p:txBody>
          <a:bodyPr>
            <a:noAutofit/>
          </a:bodyPr>
          <a:lstStyle/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Monte Cara </a:t>
            </a: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Deterioração </a:t>
            </a: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- Efeitos da Construção Civil e Exercício Militar</a:t>
            </a: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pPr>
              <a:buClr>
                <a:srgbClr val="002060"/>
              </a:buClr>
            </a:pPr>
            <a:r>
              <a:rPr lang="pt-PT" sz="2800" b="1" dirty="0" err="1" smtClean="0">
                <a:solidFill>
                  <a:schemeClr val="accent2">
                    <a:lumMod val="75000"/>
                  </a:schemeClr>
                </a:solidFill>
              </a:rPr>
              <a:t>Projetos</a:t>
            </a: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/Preservação. </a:t>
            </a: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Caminhada </a:t>
            </a: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a Monte Cara.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Data Prevista- 25 de Novembro 2012.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Criar um Slogan para a </a:t>
            </a:r>
            <a:r>
              <a:rPr lang="pt-PT" sz="2800" b="1" dirty="0" smtClean="0">
                <a:solidFill>
                  <a:schemeClr val="bg1"/>
                </a:solidFill>
              </a:rPr>
              <a:t>caminhada.</a:t>
            </a:r>
            <a:endParaRPr lang="pt-PT" sz="2800" b="1" dirty="0" smtClean="0">
              <a:solidFill>
                <a:schemeClr val="bg1"/>
              </a:solidFill>
            </a:endParaRP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Divulgação maciça no Facebook.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Temas a serem discutidos durante a caminhada e formato das discussões.</a:t>
            </a:r>
          </a:p>
          <a:p>
            <a:pPr algn="l">
              <a:buClr>
                <a:srgbClr val="002060"/>
              </a:buClr>
            </a:pP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1475656" cy="1552972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7920880" cy="6597352"/>
          </a:xfrm>
        </p:spPr>
        <p:txBody>
          <a:bodyPr>
            <a:noAutofit/>
          </a:bodyPr>
          <a:lstStyle/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Organização do Evento</a:t>
            </a: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 “Discussão do Orçamento de Estado 2013 – que impacto em São Vicente?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Não reuniu concenso.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O grupo ainda não está suficientemente preparado para este tipo de evento que exigiria  outro nível de organização?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Risco de conotação política?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Ou será apenas uma questão de formato/abordagem na concepção e execuçao do evento?</a:t>
            </a: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1475656" cy="1552972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-531440"/>
            <a:ext cx="7920880" cy="6597352"/>
          </a:xfrm>
        </p:spPr>
        <p:txBody>
          <a:bodyPr>
            <a:noAutofit/>
          </a:bodyPr>
          <a:lstStyle/>
          <a:p>
            <a:pPr>
              <a:buClr>
                <a:srgbClr val="002060"/>
              </a:buClr>
            </a:pP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Ponto de Fuga </a:t>
            </a: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Onde estamos e para onde vamos?</a:t>
            </a:r>
            <a:endParaRPr lang="pt-PT" sz="28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800" b="1" dirty="0" smtClean="0">
                <a:solidFill>
                  <a:schemeClr val="bg1"/>
                </a:solidFill>
              </a:rPr>
              <a:t>Associação?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800" b="1" dirty="0" smtClean="0">
                <a:solidFill>
                  <a:schemeClr val="bg1"/>
                </a:solidFill>
              </a:rPr>
              <a:t>Definir Estrutura Interna.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800" b="1" dirty="0" smtClean="0">
                <a:solidFill>
                  <a:schemeClr val="bg1"/>
                </a:solidFill>
              </a:rPr>
              <a:t>Que papel? 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800" b="1" dirty="0" smtClean="0">
                <a:solidFill>
                  <a:schemeClr val="bg1"/>
                </a:solidFill>
              </a:rPr>
              <a:t>Salvaguardar a sua neutralidade política – Ponto de Fuga não tem cor política.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800" b="1" dirty="0" smtClean="0">
                <a:solidFill>
                  <a:schemeClr val="bg1"/>
                </a:solidFill>
              </a:rPr>
              <a:t>Criar e Consolidar a imagem  (virtual e real).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800" b="1" dirty="0" smtClean="0">
                <a:solidFill>
                  <a:schemeClr val="bg1"/>
                </a:solidFill>
              </a:rPr>
              <a:t>Visibilidade nos diferentes meios.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800" b="1" dirty="0" smtClean="0">
                <a:solidFill>
                  <a:schemeClr val="bg1"/>
                </a:solidFill>
              </a:rPr>
              <a:t>Garantir o engajamento efetivo e ativo de todos os membros .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800" b="1" dirty="0" smtClean="0">
                <a:solidFill>
                  <a:schemeClr val="bg1"/>
                </a:solidFill>
              </a:rPr>
              <a:t>Salvaguardar a diversidade dos seus membros (discussão mais rica, com diferentes pontos de vista expostos) – áreas de formação/trabalho, idade. E.g. Nesta Tertúlia participaram  diferentes faixas etárias, sexo masculino e feminino, estudante universitário,  trabalhadores nas áreas  de turismo,  artesanato, imprensa, empresarial, educação, formação profissional.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endParaRPr lang="pt-PT" sz="20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1475656" cy="1552972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-387424"/>
            <a:ext cx="7920880" cy="6597352"/>
          </a:xfrm>
        </p:spPr>
        <p:txBody>
          <a:bodyPr>
            <a:noAutofit/>
          </a:bodyPr>
          <a:lstStyle/>
          <a:p>
            <a:pPr>
              <a:buClr>
                <a:srgbClr val="002060"/>
              </a:buClr>
            </a:pP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</a:pP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Ponto de Fuga </a:t>
            </a: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Onde estamos e para onde vamos?</a:t>
            </a:r>
            <a:endParaRPr lang="pt-PT" sz="28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bg1"/>
                </a:solidFill>
              </a:rPr>
              <a:t>Ponte: Sociedade Civil – Estado/Município.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bg1"/>
                </a:solidFill>
              </a:rPr>
              <a:t>“Intérprete” - tornar perceptível  a todo comum cidadão temas que afetam o país e a nossa ilha (e.g.orçamento estado – o que diz realmente e qual o impacto que terá em São Vicente e nas famílias?)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bg1"/>
                </a:solidFill>
              </a:rPr>
              <a:t>Continuidade nos temas abordados em cada tertúlia.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bg1"/>
                </a:solidFill>
              </a:rPr>
              <a:t>Criar  Rede de Relações.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bg1"/>
                </a:solidFill>
              </a:rPr>
              <a:t>Organizar um Núcleo de acção.</a:t>
            </a: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bg1"/>
                </a:solidFill>
              </a:rPr>
              <a:t>Definir temas prioritários.</a:t>
            </a: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1475656" cy="1552972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0"/>
            <a:ext cx="7920880" cy="6597352"/>
          </a:xfrm>
        </p:spPr>
        <p:txBody>
          <a:bodyPr>
            <a:noAutofit/>
          </a:bodyPr>
          <a:lstStyle/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FRASES “Ponto de Fuga”</a:t>
            </a:r>
            <a:endParaRPr lang="pt-PT" sz="28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Até quando vamos deixar de agir porque ficamos com receio de sermos associados a uma cor política?</a:t>
            </a:r>
          </a:p>
          <a:p>
            <a:pPr algn="r">
              <a:lnSpc>
                <a:spcPct val="150000"/>
              </a:lnSpc>
              <a:buClr>
                <a:srgbClr val="002060"/>
              </a:buClr>
            </a:pPr>
            <a:r>
              <a:rPr lang="pt-PT" sz="2800" b="1" dirty="0" smtClean="0">
                <a:solidFill>
                  <a:schemeClr val="bg1"/>
                </a:solidFill>
              </a:rPr>
              <a:t>By Deluca Monteiro</a:t>
            </a: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-1"/>
            <a:ext cx="2267744" cy="2386561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740</TotalTime>
  <Words>574</Words>
  <Application>Microsoft Office PowerPoint</Application>
  <PresentationFormat>Apresentação no Ecrã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1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VâniaMedina</dc:creator>
  <cp:lastModifiedBy>DELUCA MONTEIRO</cp:lastModifiedBy>
  <cp:revision>138</cp:revision>
  <dcterms:created xsi:type="dcterms:W3CDTF">2012-07-12T21:38:08Z</dcterms:created>
  <dcterms:modified xsi:type="dcterms:W3CDTF">2012-11-11T14:24:24Z</dcterms:modified>
</cp:coreProperties>
</file>