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9" r:id="rId4"/>
    <p:sldId id="261" r:id="rId5"/>
    <p:sldId id="263" r:id="rId6"/>
    <p:sldId id="258" r:id="rId7"/>
    <p:sldId id="262" r:id="rId8"/>
    <p:sldId id="264" r:id="rId9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82A04"/>
    <a:srgbClr val="D08B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Estilo com Tema 1 - Ênfase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5940675A-B579-460E-94D1-54222C63F5DA}" styleName="Nenhum Estilo, Grade de Tabe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0A1B5D5-9B99-4C35-A422-299274C87663}" styleName="Estilo Médio 1 - Ênfas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E8B1032C-EA38-4F05-BA0D-38AFFFC7BED3}" styleName="Estilo Claro 3 - Ênfase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14" autoAdjust="0"/>
    <p:restoredTop sz="94660"/>
  </p:normalViewPr>
  <p:slideViewPr>
    <p:cSldViewPr>
      <p:cViewPr>
        <p:scale>
          <a:sx n="60" d="100"/>
          <a:sy n="60" d="100"/>
        </p:scale>
        <p:origin x="-1428" y="-10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D2F50D-9CEA-4B92-B54A-4727D8E78A63}" type="datetimeFigureOut">
              <a:rPr lang="pt-PT" smtClean="0"/>
              <a:pPr/>
              <a:t>20-11-2012</a:t>
            </a:fld>
            <a:endParaRPr lang="pt-PT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PT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31B3AE-3360-42EC-BA27-97F7E2CCC2B3}" type="slidenum">
              <a:rPr lang="pt-PT" smtClean="0"/>
              <a:pPr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E1B52-CC17-4C75-9059-94E00F682B9A}" type="datetime1">
              <a:rPr lang="pt-BR" smtClean="0"/>
              <a:pPr/>
              <a:t>20/11/2012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slow">
    <p:wheel spokes="8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EF091-BD72-4430-8E84-4BA433D7D927}" type="datetime1">
              <a:rPr lang="pt-BR" smtClean="0"/>
              <a:pPr/>
              <a:t>20/11/2012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slow">
    <p:wheel spokes="8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73AAC-6FFB-4217-81D4-2F03C1CEFE6C}" type="datetime1">
              <a:rPr lang="pt-BR" smtClean="0"/>
              <a:pPr/>
              <a:t>20/11/2012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slow">
    <p:wheel spokes="8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48DBA-51B3-45E7-9F7D-5C5673080EBF}" type="datetime1">
              <a:rPr lang="pt-BR" smtClean="0"/>
              <a:pPr/>
              <a:t>20/11/2012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slow">
    <p:wheel spokes="8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F6B58-16DB-4753-BB55-9AA68E825202}" type="datetime1">
              <a:rPr lang="pt-BR" smtClean="0"/>
              <a:pPr/>
              <a:t>20/11/2012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slow">
    <p:wheel spokes="8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081FD-198E-412C-8620-8453974E807A}" type="datetime1">
              <a:rPr lang="pt-BR" smtClean="0"/>
              <a:pPr/>
              <a:t>20/11/2012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slow">
    <p:wheel spokes="8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16A5A-79DC-4760-A8D0-46E0A5A860E5}" type="datetime1">
              <a:rPr lang="pt-BR" smtClean="0"/>
              <a:pPr/>
              <a:t>20/11/2012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slow">
    <p:wheel spokes="8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5D819-1A79-4C73-9D08-5E7EF70D5F42}" type="datetime1">
              <a:rPr lang="pt-BR" smtClean="0"/>
              <a:pPr/>
              <a:t>20/11/2012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slow">
    <p:wheel spokes="8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5A4DD-3257-41BE-A34F-EBDBF6FF4C16}" type="datetime1">
              <a:rPr lang="pt-BR" smtClean="0"/>
              <a:pPr/>
              <a:t>20/11/2012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slow">
    <p:wheel spokes="8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4B6DD-01A7-417F-A266-B897B5036BE3}" type="datetime1">
              <a:rPr lang="pt-BR" smtClean="0"/>
              <a:pPr/>
              <a:t>20/11/2012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slow">
    <p:wheel spokes="8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81FE5-BF50-4FA9-8EBB-F4FEB50D1AB5}" type="datetime1">
              <a:rPr lang="pt-BR" smtClean="0"/>
              <a:pPr/>
              <a:t>20/11/2012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slow">
    <p:wheel spokes="8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86DF2B-86F8-4027-91BE-68700EFFB563}" type="datetime1">
              <a:rPr lang="pt-BR" smtClean="0"/>
              <a:pPr/>
              <a:t>20/11/2012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wheel spokes="8"/>
  </p:transition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-612576" y="3789040"/>
            <a:ext cx="9756576" cy="1152128"/>
          </a:xfrm>
        </p:spPr>
        <p:txBody>
          <a:bodyPr>
            <a:noAutofit/>
          </a:bodyPr>
          <a:lstStyle/>
          <a:p>
            <a:r>
              <a:rPr lang="pt-PT" sz="5400" b="1" dirty="0" smtClean="0">
                <a:solidFill>
                  <a:srgbClr val="582A04"/>
                </a:solidFill>
              </a:rPr>
              <a:t>     </a:t>
            </a:r>
            <a:r>
              <a:rPr lang="pt-PT" sz="5400" b="1" dirty="0" smtClean="0">
                <a:solidFill>
                  <a:schemeClr val="bg1"/>
                </a:solidFill>
              </a:rPr>
              <a:t>4</a:t>
            </a:r>
            <a:r>
              <a:rPr lang="pt-PT" sz="5400" b="1" dirty="0" smtClean="0">
                <a:solidFill>
                  <a:schemeClr val="bg1"/>
                </a:solidFill>
              </a:rPr>
              <a:t>ª </a:t>
            </a:r>
            <a:r>
              <a:rPr lang="pt-PT" sz="5400" b="1" dirty="0" smtClean="0">
                <a:solidFill>
                  <a:schemeClr val="bg1"/>
                </a:solidFill>
              </a:rPr>
              <a:t>TERTÚLIA</a:t>
            </a:r>
          </a:p>
          <a:p>
            <a:r>
              <a:rPr lang="pt-PT" sz="2400" b="1" dirty="0" smtClean="0">
                <a:solidFill>
                  <a:schemeClr val="bg1"/>
                </a:solidFill>
              </a:rPr>
              <a:t>           Mindelo,  </a:t>
            </a:r>
            <a:r>
              <a:rPr lang="pt-PT" sz="2400" b="1" dirty="0" smtClean="0">
                <a:solidFill>
                  <a:schemeClr val="bg1"/>
                </a:solidFill>
              </a:rPr>
              <a:t>15 </a:t>
            </a:r>
            <a:r>
              <a:rPr lang="pt-PT" sz="2400" b="1" dirty="0" smtClean="0">
                <a:solidFill>
                  <a:schemeClr val="bg1"/>
                </a:solidFill>
              </a:rPr>
              <a:t>DE NOVEMBRO DE 2012</a:t>
            </a:r>
          </a:p>
        </p:txBody>
      </p:sp>
      <p:grpSp>
        <p:nvGrpSpPr>
          <p:cNvPr id="15" name="Grupo 14"/>
          <p:cNvGrpSpPr/>
          <p:nvPr/>
        </p:nvGrpSpPr>
        <p:grpSpPr>
          <a:xfrm>
            <a:off x="8460432" y="0"/>
            <a:ext cx="683568" cy="6858000"/>
            <a:chOff x="8460432" y="0"/>
            <a:chExt cx="683568" cy="6858000"/>
          </a:xfrm>
        </p:grpSpPr>
        <p:sp>
          <p:nvSpPr>
            <p:cNvPr id="8" name="Retângulo 7"/>
            <p:cNvSpPr/>
            <p:nvPr/>
          </p:nvSpPr>
          <p:spPr>
            <a:xfrm>
              <a:off x="8460432" y="0"/>
              <a:ext cx="683568" cy="1844824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  <p:sp>
          <p:nvSpPr>
            <p:cNvPr id="12" name="Retângulo 11"/>
            <p:cNvSpPr/>
            <p:nvPr/>
          </p:nvSpPr>
          <p:spPr>
            <a:xfrm>
              <a:off x="8460432" y="3356992"/>
              <a:ext cx="683568" cy="1800200"/>
            </a:xfrm>
            <a:prstGeom prst="rect">
              <a:avLst/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  <p:sp>
          <p:nvSpPr>
            <p:cNvPr id="13" name="Retângulo 12"/>
            <p:cNvSpPr/>
            <p:nvPr/>
          </p:nvSpPr>
          <p:spPr>
            <a:xfrm>
              <a:off x="8460432" y="1700808"/>
              <a:ext cx="683568" cy="1721941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  <p:sp>
          <p:nvSpPr>
            <p:cNvPr id="14" name="Retângulo 13"/>
            <p:cNvSpPr/>
            <p:nvPr/>
          </p:nvSpPr>
          <p:spPr>
            <a:xfrm>
              <a:off x="8460432" y="5136059"/>
              <a:ext cx="683568" cy="1721941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</p:grpSp>
      <p:pic>
        <p:nvPicPr>
          <p:cNvPr id="17" name="Imagem 16" descr="logo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0"/>
            <a:ext cx="3600400" cy="3789040"/>
          </a:xfrm>
          <a:prstGeom prst="rect">
            <a:avLst/>
          </a:prstGeom>
        </p:spPr>
      </p:pic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23528" y="260648"/>
            <a:ext cx="7920880" cy="6597352"/>
          </a:xfrm>
        </p:spPr>
        <p:txBody>
          <a:bodyPr>
            <a:noAutofit/>
          </a:bodyPr>
          <a:lstStyle/>
          <a:p>
            <a:r>
              <a:rPr lang="pt-PT" sz="2800" b="1" dirty="0" smtClean="0">
                <a:solidFill>
                  <a:schemeClr val="accent2">
                    <a:lumMod val="75000"/>
                  </a:schemeClr>
                </a:solidFill>
              </a:rPr>
              <a:t>TEMAS </a:t>
            </a:r>
            <a:r>
              <a:rPr lang="pt-PT" sz="2800" b="1" dirty="0" smtClean="0">
                <a:solidFill>
                  <a:schemeClr val="accent2">
                    <a:lumMod val="75000"/>
                  </a:schemeClr>
                </a:solidFill>
              </a:rPr>
              <a:t>ABORDADOS</a:t>
            </a:r>
          </a:p>
          <a:p>
            <a:endParaRPr lang="pt-PT" sz="28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l">
              <a:buClr>
                <a:srgbClr val="002060"/>
              </a:buClr>
              <a:buFont typeface="Wingdings" pitchFamily="2" charset="2"/>
              <a:buChar char="Ø"/>
            </a:pPr>
            <a:r>
              <a:rPr lang="pt-PT" sz="2800" b="1" dirty="0" smtClean="0">
                <a:solidFill>
                  <a:schemeClr val="bg1"/>
                </a:solidFill>
              </a:rPr>
              <a:t>Ponto de Situação sobre o que foi realizado ao longo da semana.</a:t>
            </a:r>
          </a:p>
          <a:p>
            <a:pPr algn="l">
              <a:buClr>
                <a:srgbClr val="002060"/>
              </a:buClr>
            </a:pPr>
            <a:endParaRPr lang="pt-PT" sz="2800" b="1" dirty="0" smtClean="0">
              <a:solidFill>
                <a:schemeClr val="bg1"/>
              </a:solidFill>
            </a:endParaRPr>
          </a:p>
          <a:p>
            <a:pPr algn="l">
              <a:buClr>
                <a:srgbClr val="002060"/>
              </a:buClr>
              <a:buFont typeface="Wingdings" pitchFamily="2" charset="2"/>
              <a:buChar char="Ø"/>
            </a:pPr>
            <a:r>
              <a:rPr lang="pt-PT" sz="2800" b="1" dirty="0" smtClean="0">
                <a:solidFill>
                  <a:schemeClr val="bg1"/>
                </a:solidFill>
              </a:rPr>
              <a:t>Organização do Evento “Caminhada ao Monte Cara”.</a:t>
            </a:r>
          </a:p>
          <a:p>
            <a:pPr algn="l">
              <a:buClr>
                <a:srgbClr val="002060"/>
              </a:buClr>
            </a:pPr>
            <a:endParaRPr lang="pt-PT" sz="2800" b="1" dirty="0" smtClean="0">
              <a:solidFill>
                <a:schemeClr val="bg1"/>
              </a:solidFill>
            </a:endParaRPr>
          </a:p>
          <a:p>
            <a:pPr algn="l">
              <a:buClr>
                <a:srgbClr val="002060"/>
              </a:buClr>
              <a:buFont typeface="Wingdings" pitchFamily="2" charset="2"/>
              <a:buChar char="Ø"/>
            </a:pPr>
            <a:r>
              <a:rPr lang="pt-PT" sz="2800" b="1" dirty="0" smtClean="0">
                <a:solidFill>
                  <a:schemeClr val="bg1"/>
                </a:solidFill>
              </a:rPr>
              <a:t>Organização </a:t>
            </a:r>
            <a:r>
              <a:rPr lang="pt-PT" sz="2800" b="1" dirty="0" smtClean="0">
                <a:solidFill>
                  <a:schemeClr val="bg1"/>
                </a:solidFill>
              </a:rPr>
              <a:t>do Evento Cultural  “Homenagem  a Cesária  Évora/Tertúlia – Que Cultura para São Vicente?”.</a:t>
            </a:r>
          </a:p>
          <a:p>
            <a:pPr algn="l">
              <a:buClr>
                <a:srgbClr val="002060"/>
              </a:buClr>
            </a:pPr>
            <a:endParaRPr lang="pt-PT" sz="2800" b="1" dirty="0" smtClean="0">
              <a:solidFill>
                <a:schemeClr val="bg1"/>
              </a:solidFill>
            </a:endParaRPr>
          </a:p>
          <a:p>
            <a:pPr algn="l">
              <a:buClr>
                <a:srgbClr val="002060"/>
              </a:buClr>
            </a:pPr>
            <a:endParaRPr lang="pt-PT" sz="2800" b="1" dirty="0">
              <a:solidFill>
                <a:schemeClr val="bg1"/>
              </a:solidFill>
            </a:endParaRPr>
          </a:p>
        </p:txBody>
      </p:sp>
      <p:grpSp>
        <p:nvGrpSpPr>
          <p:cNvPr id="4" name="Grupo 14"/>
          <p:cNvGrpSpPr/>
          <p:nvPr/>
        </p:nvGrpSpPr>
        <p:grpSpPr>
          <a:xfrm>
            <a:off x="8460432" y="0"/>
            <a:ext cx="683568" cy="6858000"/>
            <a:chOff x="8460432" y="0"/>
            <a:chExt cx="683568" cy="6858000"/>
          </a:xfrm>
        </p:grpSpPr>
        <p:sp>
          <p:nvSpPr>
            <p:cNvPr id="8" name="Retângulo 7"/>
            <p:cNvSpPr/>
            <p:nvPr/>
          </p:nvSpPr>
          <p:spPr>
            <a:xfrm>
              <a:off x="8460432" y="0"/>
              <a:ext cx="683568" cy="1844824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  <p:sp>
          <p:nvSpPr>
            <p:cNvPr id="12" name="Retângulo 11"/>
            <p:cNvSpPr/>
            <p:nvPr/>
          </p:nvSpPr>
          <p:spPr>
            <a:xfrm>
              <a:off x="8460432" y="3356992"/>
              <a:ext cx="683568" cy="1800200"/>
            </a:xfrm>
            <a:prstGeom prst="rect">
              <a:avLst/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  <p:sp>
          <p:nvSpPr>
            <p:cNvPr id="13" name="Retângulo 12"/>
            <p:cNvSpPr/>
            <p:nvPr/>
          </p:nvSpPr>
          <p:spPr>
            <a:xfrm>
              <a:off x="8460432" y="1700808"/>
              <a:ext cx="683568" cy="1721941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  <p:sp>
          <p:nvSpPr>
            <p:cNvPr id="14" name="Retângulo 13"/>
            <p:cNvSpPr/>
            <p:nvPr/>
          </p:nvSpPr>
          <p:spPr>
            <a:xfrm>
              <a:off x="8460432" y="5136059"/>
              <a:ext cx="683568" cy="1721941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</p:grpSp>
      <p:pic>
        <p:nvPicPr>
          <p:cNvPr id="9" name="Imagem 8" descr="logo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092280" y="5305028"/>
            <a:ext cx="1475656" cy="1552972"/>
          </a:xfrm>
          <a:prstGeom prst="rect">
            <a:avLst/>
          </a:prstGeom>
        </p:spPr>
      </p:pic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23528" y="-531440"/>
            <a:ext cx="7920880" cy="6597352"/>
          </a:xfrm>
        </p:spPr>
        <p:txBody>
          <a:bodyPr>
            <a:noAutofit/>
          </a:bodyPr>
          <a:lstStyle/>
          <a:p>
            <a:pPr>
              <a:buClr>
                <a:srgbClr val="002060"/>
              </a:buClr>
            </a:pPr>
            <a:endParaRPr lang="pt-PT" sz="28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Clr>
                <a:srgbClr val="002060"/>
              </a:buClr>
            </a:pPr>
            <a:endParaRPr lang="pt-PT" sz="28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Clr>
                <a:srgbClr val="002060"/>
              </a:buClr>
            </a:pPr>
            <a:r>
              <a:rPr lang="pt-PT" sz="2800" b="1" dirty="0" smtClean="0">
                <a:solidFill>
                  <a:schemeClr val="accent2">
                    <a:lumMod val="75000"/>
                  </a:schemeClr>
                </a:solidFill>
              </a:rPr>
              <a:t>Ponto de Situação</a:t>
            </a:r>
            <a:endParaRPr lang="pt-PT" sz="2800" b="1" dirty="0" smtClean="0">
              <a:solidFill>
                <a:schemeClr val="bg1"/>
              </a:solidFill>
            </a:endParaRPr>
          </a:p>
          <a:p>
            <a:pPr algn="l">
              <a:lnSpc>
                <a:spcPct val="150000"/>
              </a:lnSpc>
              <a:buClr>
                <a:srgbClr val="002060"/>
              </a:buClr>
              <a:buFont typeface="Wingdings" pitchFamily="2" charset="2"/>
              <a:buChar char="Ø"/>
            </a:pPr>
            <a:endParaRPr lang="pt-PT" sz="1800" b="1" dirty="0" smtClean="0">
              <a:solidFill>
                <a:schemeClr val="bg1"/>
              </a:solidFill>
            </a:endParaRPr>
          </a:p>
          <a:p>
            <a:pPr algn="l">
              <a:lnSpc>
                <a:spcPct val="150000"/>
              </a:lnSpc>
              <a:buClr>
                <a:srgbClr val="002060"/>
              </a:buClr>
              <a:buFont typeface="Wingdings" pitchFamily="2" charset="2"/>
              <a:buChar char="Ø"/>
            </a:pPr>
            <a:r>
              <a:rPr lang="pt-PT" sz="1800" b="1" dirty="0" smtClean="0">
                <a:solidFill>
                  <a:schemeClr val="bg1"/>
                </a:solidFill>
              </a:rPr>
              <a:t>Reuniões com Diversas Entidades .</a:t>
            </a:r>
          </a:p>
          <a:p>
            <a:pPr algn="l">
              <a:lnSpc>
                <a:spcPct val="150000"/>
              </a:lnSpc>
              <a:buClr>
                <a:srgbClr val="002060"/>
              </a:buClr>
              <a:buFont typeface="Wingdings" pitchFamily="2" charset="2"/>
              <a:buChar char="Ø"/>
            </a:pPr>
            <a:r>
              <a:rPr lang="pt-PT" sz="1800" b="1" dirty="0" smtClean="0">
                <a:solidFill>
                  <a:schemeClr val="bg1"/>
                </a:solidFill>
              </a:rPr>
              <a:t>Cartas de apresentação do Movimento “Ponto de Fuga” enviadas a entidades.</a:t>
            </a:r>
          </a:p>
          <a:p>
            <a:pPr>
              <a:lnSpc>
                <a:spcPct val="150000"/>
              </a:lnSpc>
              <a:buClr>
                <a:srgbClr val="002060"/>
              </a:buClr>
            </a:pPr>
            <a:endParaRPr lang="pt-PT" sz="18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  <a:buClr>
                <a:srgbClr val="002060"/>
              </a:buClr>
            </a:pPr>
            <a:r>
              <a:rPr lang="pt-PT" sz="1800" b="1" dirty="0" smtClean="0">
                <a:solidFill>
                  <a:srgbClr val="FF0000"/>
                </a:solidFill>
              </a:rPr>
              <a:t>DELUCA, POR FAVOR LISTAR ENTIDADES </a:t>
            </a:r>
          </a:p>
          <a:p>
            <a:pPr>
              <a:lnSpc>
                <a:spcPct val="150000"/>
              </a:lnSpc>
              <a:buClr>
                <a:srgbClr val="002060"/>
              </a:buClr>
            </a:pPr>
            <a:r>
              <a:rPr lang="pt-PT" sz="1800" b="1" dirty="0" smtClean="0">
                <a:solidFill>
                  <a:srgbClr val="FF0000"/>
                </a:solidFill>
              </a:rPr>
              <a:t>(falhei aqui como secretária e não anotei tudo </a:t>
            </a:r>
            <a:r>
              <a:rPr lang="pt-PT" sz="1800" b="1" dirty="0" smtClean="0">
                <a:solidFill>
                  <a:srgbClr val="FF0000"/>
                </a:solidFill>
                <a:sym typeface="Wingdings" pitchFamily="2" charset="2"/>
              </a:rPr>
              <a:t></a:t>
            </a:r>
            <a:r>
              <a:rPr lang="pt-PT" sz="1800" b="1" dirty="0" smtClean="0">
                <a:solidFill>
                  <a:srgbClr val="FF0000"/>
                </a:solidFill>
              </a:rPr>
              <a:t>!!!!!!)</a:t>
            </a:r>
            <a:endParaRPr lang="pt-PT" sz="18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  <a:buClr>
                <a:srgbClr val="002060"/>
              </a:buClr>
              <a:buFont typeface="Wingdings" pitchFamily="2" charset="2"/>
              <a:buChar char="Ø"/>
            </a:pPr>
            <a:endParaRPr lang="pt-PT" sz="2000" b="1" dirty="0" smtClean="0">
              <a:solidFill>
                <a:schemeClr val="bg1"/>
              </a:solidFill>
            </a:endParaRPr>
          </a:p>
          <a:p>
            <a:pPr algn="l">
              <a:buClr>
                <a:srgbClr val="002060"/>
              </a:buClr>
            </a:pPr>
            <a:endParaRPr lang="pt-PT" sz="2800" b="1" dirty="0" smtClean="0">
              <a:solidFill>
                <a:schemeClr val="bg1"/>
              </a:solidFill>
            </a:endParaRPr>
          </a:p>
          <a:p>
            <a:pPr algn="l">
              <a:buClr>
                <a:srgbClr val="002060"/>
              </a:buClr>
            </a:pPr>
            <a:endParaRPr lang="pt-PT" sz="2800" b="1" dirty="0">
              <a:solidFill>
                <a:schemeClr val="bg1"/>
              </a:solidFill>
            </a:endParaRPr>
          </a:p>
        </p:txBody>
      </p:sp>
      <p:grpSp>
        <p:nvGrpSpPr>
          <p:cNvPr id="2" name="Grupo 14"/>
          <p:cNvGrpSpPr/>
          <p:nvPr/>
        </p:nvGrpSpPr>
        <p:grpSpPr>
          <a:xfrm>
            <a:off x="8460432" y="0"/>
            <a:ext cx="683568" cy="6858000"/>
            <a:chOff x="8460432" y="0"/>
            <a:chExt cx="683568" cy="6858000"/>
          </a:xfrm>
        </p:grpSpPr>
        <p:sp>
          <p:nvSpPr>
            <p:cNvPr id="8" name="Retângulo 7"/>
            <p:cNvSpPr/>
            <p:nvPr/>
          </p:nvSpPr>
          <p:spPr>
            <a:xfrm>
              <a:off x="8460432" y="0"/>
              <a:ext cx="683568" cy="1844824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  <p:sp>
          <p:nvSpPr>
            <p:cNvPr id="12" name="Retângulo 11"/>
            <p:cNvSpPr/>
            <p:nvPr/>
          </p:nvSpPr>
          <p:spPr>
            <a:xfrm>
              <a:off x="8460432" y="3356992"/>
              <a:ext cx="683568" cy="1800200"/>
            </a:xfrm>
            <a:prstGeom prst="rect">
              <a:avLst/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  <p:sp>
          <p:nvSpPr>
            <p:cNvPr id="13" name="Retângulo 12"/>
            <p:cNvSpPr/>
            <p:nvPr/>
          </p:nvSpPr>
          <p:spPr>
            <a:xfrm>
              <a:off x="8460432" y="1700808"/>
              <a:ext cx="683568" cy="1721941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  <p:sp>
          <p:nvSpPr>
            <p:cNvPr id="14" name="Retângulo 13"/>
            <p:cNvSpPr/>
            <p:nvPr/>
          </p:nvSpPr>
          <p:spPr>
            <a:xfrm>
              <a:off x="8460432" y="5136059"/>
              <a:ext cx="683568" cy="1721941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</p:grpSp>
      <p:pic>
        <p:nvPicPr>
          <p:cNvPr id="9" name="Imagem 8" descr="logo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5305028"/>
            <a:ext cx="1475656" cy="1552972"/>
          </a:xfrm>
          <a:prstGeom prst="rect">
            <a:avLst/>
          </a:prstGeom>
        </p:spPr>
      </p:pic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8388424" cy="6597352"/>
          </a:xfrm>
        </p:spPr>
        <p:txBody>
          <a:bodyPr>
            <a:noAutofit/>
          </a:bodyPr>
          <a:lstStyle/>
          <a:p>
            <a:pPr algn="l">
              <a:buClr>
                <a:srgbClr val="002060"/>
              </a:buClr>
            </a:pPr>
            <a:endParaRPr lang="pt-PT" sz="2800" b="1" dirty="0" smtClean="0">
              <a:solidFill>
                <a:schemeClr val="bg1"/>
              </a:solidFill>
            </a:endParaRPr>
          </a:p>
          <a:p>
            <a:pPr>
              <a:buClr>
                <a:srgbClr val="002060"/>
              </a:buClr>
            </a:pPr>
            <a:r>
              <a:rPr lang="pt-PT" sz="2000" b="1" dirty="0" smtClean="0">
                <a:solidFill>
                  <a:schemeClr val="accent2">
                    <a:lumMod val="75000"/>
                  </a:schemeClr>
                </a:solidFill>
              </a:rPr>
              <a:t>Caminhada ao Monte Cara</a:t>
            </a:r>
          </a:p>
          <a:p>
            <a:pPr>
              <a:buClr>
                <a:srgbClr val="002060"/>
              </a:buClr>
            </a:pPr>
            <a:r>
              <a:rPr lang="pt-PT" sz="2000" b="1" dirty="0" smtClean="0">
                <a:solidFill>
                  <a:schemeClr val="accent2">
                    <a:lumMod val="75000"/>
                  </a:schemeClr>
                </a:solidFill>
              </a:rPr>
              <a:t>Lançamento Oficial do Movimento “Ponto de Fuga” </a:t>
            </a:r>
            <a:endParaRPr lang="pt-PT" sz="28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just">
              <a:lnSpc>
                <a:spcPct val="150000"/>
              </a:lnSpc>
              <a:buClr>
                <a:srgbClr val="002060"/>
              </a:buClr>
              <a:buFont typeface="Wingdings" pitchFamily="2" charset="2"/>
              <a:buChar char="Ø"/>
            </a:pPr>
            <a:r>
              <a:rPr lang="pt-PT" sz="2000" b="1" dirty="0" smtClean="0">
                <a:solidFill>
                  <a:schemeClr val="accent2">
                    <a:lumMod val="75000"/>
                  </a:schemeClr>
                </a:solidFill>
              </a:rPr>
              <a:t>Data</a:t>
            </a:r>
            <a:r>
              <a:rPr lang="pt-PT" sz="2000" b="1" dirty="0" smtClean="0">
                <a:solidFill>
                  <a:schemeClr val="bg1"/>
                </a:solidFill>
              </a:rPr>
              <a:t>: 25 Novembro 2012.</a:t>
            </a:r>
          </a:p>
          <a:p>
            <a:pPr algn="just">
              <a:lnSpc>
                <a:spcPct val="150000"/>
              </a:lnSpc>
              <a:buClr>
                <a:srgbClr val="002060"/>
              </a:buClr>
              <a:buFont typeface="Wingdings" pitchFamily="2" charset="2"/>
              <a:buChar char="Ø"/>
            </a:pPr>
            <a:r>
              <a:rPr lang="pt-PT" sz="2000" b="1" dirty="0" smtClean="0">
                <a:solidFill>
                  <a:schemeClr val="accent2">
                    <a:lumMod val="75000"/>
                  </a:schemeClr>
                </a:solidFill>
              </a:rPr>
              <a:t>Hora</a:t>
            </a:r>
            <a:r>
              <a:rPr lang="pt-PT" sz="2000" b="1" dirty="0" smtClean="0">
                <a:solidFill>
                  <a:schemeClr val="bg1"/>
                </a:solidFill>
              </a:rPr>
              <a:t>: Concentração a partir das 7h30mn. Arranque 8h.</a:t>
            </a:r>
          </a:p>
          <a:p>
            <a:pPr algn="just">
              <a:lnSpc>
                <a:spcPct val="150000"/>
              </a:lnSpc>
              <a:buClr>
                <a:srgbClr val="002060"/>
              </a:buClr>
              <a:buFont typeface="Wingdings" pitchFamily="2" charset="2"/>
              <a:buChar char="Ø"/>
            </a:pPr>
            <a:r>
              <a:rPr lang="pt-PT" sz="2000" b="1" dirty="0" smtClean="0">
                <a:solidFill>
                  <a:schemeClr val="accent2">
                    <a:lumMod val="75000"/>
                  </a:schemeClr>
                </a:solidFill>
              </a:rPr>
              <a:t>Local</a:t>
            </a:r>
            <a:r>
              <a:rPr lang="pt-PT" sz="2000" b="1" dirty="0" smtClean="0">
                <a:solidFill>
                  <a:schemeClr val="bg1"/>
                </a:solidFill>
              </a:rPr>
              <a:t> Concentração: Praça Estrela.</a:t>
            </a:r>
          </a:p>
          <a:p>
            <a:pPr algn="just">
              <a:lnSpc>
                <a:spcPct val="150000"/>
              </a:lnSpc>
              <a:buClr>
                <a:srgbClr val="002060"/>
              </a:buClr>
              <a:buFont typeface="Wingdings" pitchFamily="2" charset="2"/>
              <a:buChar char="Ø"/>
            </a:pPr>
            <a:r>
              <a:rPr lang="pt-PT" sz="2000" b="1" dirty="0" err="1" smtClean="0">
                <a:solidFill>
                  <a:schemeClr val="accent2">
                    <a:lumMod val="75000"/>
                  </a:schemeClr>
                </a:solidFill>
              </a:rPr>
              <a:t>Dress</a:t>
            </a:r>
            <a:r>
              <a:rPr lang="pt-PT" sz="20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pt-PT" sz="2000" b="1" dirty="0" err="1" smtClean="0">
                <a:solidFill>
                  <a:schemeClr val="accent2">
                    <a:lumMod val="75000"/>
                  </a:schemeClr>
                </a:solidFill>
              </a:rPr>
              <a:t>Code</a:t>
            </a:r>
            <a:r>
              <a:rPr lang="pt-PT" sz="2000" b="1" dirty="0" smtClean="0">
                <a:solidFill>
                  <a:schemeClr val="bg1"/>
                </a:solidFill>
              </a:rPr>
              <a:t>: Azul e/ou Branco (Neutralidade/Cores Ponto Fuga).</a:t>
            </a:r>
            <a:endParaRPr lang="pt-PT" sz="2000" b="1" dirty="0" smtClean="0">
              <a:solidFill>
                <a:schemeClr val="bg1"/>
              </a:solidFill>
            </a:endParaRPr>
          </a:p>
          <a:p>
            <a:pPr algn="just">
              <a:lnSpc>
                <a:spcPct val="150000"/>
              </a:lnSpc>
              <a:buClr>
                <a:srgbClr val="002060"/>
              </a:buClr>
              <a:buFont typeface="Wingdings" pitchFamily="2" charset="2"/>
              <a:buChar char="Ø"/>
            </a:pPr>
            <a:r>
              <a:rPr lang="pt-PT" sz="2000" b="1" dirty="0" smtClean="0">
                <a:solidFill>
                  <a:schemeClr val="accent2">
                    <a:lumMod val="75000"/>
                  </a:schemeClr>
                </a:solidFill>
              </a:rPr>
              <a:t>Na divulgação do evento  </a:t>
            </a:r>
            <a:r>
              <a:rPr lang="pt-PT" sz="2000" b="1" dirty="0" smtClean="0">
                <a:solidFill>
                  <a:schemeClr val="bg1"/>
                </a:solidFill>
              </a:rPr>
              <a:t>zelar para que seja percebido não como um “passeio” mas como movimento alerta cujo objetivo é de: a) despertar os </a:t>
            </a:r>
            <a:r>
              <a:rPr lang="pt-PT" sz="2000" b="1" dirty="0" err="1" smtClean="0">
                <a:solidFill>
                  <a:schemeClr val="bg1"/>
                </a:solidFill>
              </a:rPr>
              <a:t>Sanvincentinos</a:t>
            </a:r>
            <a:r>
              <a:rPr lang="pt-PT" sz="2000" b="1" dirty="0" smtClean="0">
                <a:solidFill>
                  <a:schemeClr val="bg1"/>
                </a:solidFill>
              </a:rPr>
              <a:t> para o impacto  ambiental e deterioração a que tem estado sujeito o Monte Cara;  b) discutir e sensibilizar para seu papel enquanto património cultural da nossa ilha; c) lançamento oficial do Movimento “Ponto de Fuga” .</a:t>
            </a:r>
          </a:p>
          <a:p>
            <a:pPr algn="just">
              <a:lnSpc>
                <a:spcPct val="150000"/>
              </a:lnSpc>
              <a:buClr>
                <a:srgbClr val="002060"/>
              </a:buClr>
            </a:pPr>
            <a:endParaRPr lang="pt-PT" sz="2800" b="1" dirty="0" smtClean="0">
              <a:solidFill>
                <a:schemeClr val="bg1"/>
              </a:solidFill>
            </a:endParaRPr>
          </a:p>
          <a:p>
            <a:pPr algn="l">
              <a:buClr>
                <a:srgbClr val="002060"/>
              </a:buClr>
            </a:pPr>
            <a:endParaRPr lang="pt-PT" sz="2800" b="1" dirty="0">
              <a:solidFill>
                <a:schemeClr val="bg1"/>
              </a:solidFill>
            </a:endParaRPr>
          </a:p>
        </p:txBody>
      </p:sp>
      <p:grpSp>
        <p:nvGrpSpPr>
          <p:cNvPr id="2" name="Grupo 14"/>
          <p:cNvGrpSpPr/>
          <p:nvPr/>
        </p:nvGrpSpPr>
        <p:grpSpPr>
          <a:xfrm>
            <a:off x="8460432" y="0"/>
            <a:ext cx="683568" cy="6858000"/>
            <a:chOff x="8460432" y="0"/>
            <a:chExt cx="683568" cy="6858000"/>
          </a:xfrm>
        </p:grpSpPr>
        <p:sp>
          <p:nvSpPr>
            <p:cNvPr id="8" name="Retângulo 7"/>
            <p:cNvSpPr/>
            <p:nvPr/>
          </p:nvSpPr>
          <p:spPr>
            <a:xfrm>
              <a:off x="8460432" y="0"/>
              <a:ext cx="683568" cy="1844824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  <p:sp>
          <p:nvSpPr>
            <p:cNvPr id="12" name="Retângulo 11"/>
            <p:cNvSpPr/>
            <p:nvPr/>
          </p:nvSpPr>
          <p:spPr>
            <a:xfrm>
              <a:off x="8460432" y="3356992"/>
              <a:ext cx="683568" cy="1800200"/>
            </a:xfrm>
            <a:prstGeom prst="rect">
              <a:avLst/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  <p:sp>
          <p:nvSpPr>
            <p:cNvPr id="13" name="Retângulo 12"/>
            <p:cNvSpPr/>
            <p:nvPr/>
          </p:nvSpPr>
          <p:spPr>
            <a:xfrm>
              <a:off x="8460432" y="1700808"/>
              <a:ext cx="683568" cy="1721941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  <p:sp>
          <p:nvSpPr>
            <p:cNvPr id="14" name="Retângulo 13"/>
            <p:cNvSpPr/>
            <p:nvPr/>
          </p:nvSpPr>
          <p:spPr>
            <a:xfrm>
              <a:off x="8460432" y="5136059"/>
              <a:ext cx="683568" cy="1721941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</p:grpSp>
      <p:pic>
        <p:nvPicPr>
          <p:cNvPr id="9" name="Imagem 8" descr="logo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948264" y="5683932"/>
            <a:ext cx="1115616" cy="1174068"/>
          </a:xfrm>
          <a:prstGeom prst="rect">
            <a:avLst/>
          </a:prstGeom>
        </p:spPr>
      </p:pic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8567936" cy="6597352"/>
          </a:xfrm>
        </p:spPr>
        <p:txBody>
          <a:bodyPr>
            <a:noAutofit/>
          </a:bodyPr>
          <a:lstStyle/>
          <a:p>
            <a:pPr algn="l">
              <a:buClr>
                <a:srgbClr val="002060"/>
              </a:buClr>
            </a:pPr>
            <a:endParaRPr lang="pt-PT" sz="2800" b="1" dirty="0" smtClean="0">
              <a:solidFill>
                <a:schemeClr val="bg1"/>
              </a:solidFill>
            </a:endParaRPr>
          </a:p>
          <a:p>
            <a:pPr>
              <a:buClr>
                <a:srgbClr val="002060"/>
              </a:buClr>
            </a:pPr>
            <a:r>
              <a:rPr lang="pt-PT" sz="2000" b="1" dirty="0" smtClean="0">
                <a:solidFill>
                  <a:schemeClr val="accent2">
                    <a:lumMod val="75000"/>
                  </a:schemeClr>
                </a:solidFill>
              </a:rPr>
              <a:t>Caminhada ao Monte Cara</a:t>
            </a:r>
          </a:p>
          <a:p>
            <a:pPr>
              <a:buClr>
                <a:srgbClr val="002060"/>
              </a:buClr>
            </a:pPr>
            <a:r>
              <a:rPr lang="pt-PT" sz="2000" b="1" dirty="0" smtClean="0">
                <a:solidFill>
                  <a:schemeClr val="accent2">
                    <a:lumMod val="75000"/>
                  </a:schemeClr>
                </a:solidFill>
              </a:rPr>
              <a:t>Lançamento Oficial do Movimento “Ponto de Fuga” </a:t>
            </a:r>
          </a:p>
          <a:p>
            <a:pPr algn="just">
              <a:lnSpc>
                <a:spcPct val="150000"/>
              </a:lnSpc>
              <a:buClr>
                <a:srgbClr val="002060"/>
              </a:buClr>
            </a:pPr>
            <a:r>
              <a:rPr lang="pt-PT" sz="1600" b="1" dirty="0" smtClean="0">
                <a:solidFill>
                  <a:schemeClr val="accent2">
                    <a:lumMod val="75000"/>
                  </a:schemeClr>
                </a:solidFill>
              </a:rPr>
              <a:t>Tarefas/Atividades Internas:</a:t>
            </a:r>
          </a:p>
          <a:p>
            <a:pPr algn="just">
              <a:lnSpc>
                <a:spcPct val="150000"/>
              </a:lnSpc>
              <a:buClr>
                <a:srgbClr val="002060"/>
              </a:buClr>
              <a:buFont typeface="Wingdings" pitchFamily="2" charset="2"/>
              <a:buChar char="Ø"/>
            </a:pPr>
            <a:r>
              <a:rPr lang="pt-PT" sz="1600" b="1" dirty="0" smtClean="0">
                <a:solidFill>
                  <a:schemeClr val="bg1"/>
                </a:solidFill>
              </a:rPr>
              <a:t>Elaborar Material Promocional </a:t>
            </a:r>
            <a:r>
              <a:rPr lang="pt-PT" sz="1600" b="1" dirty="0" smtClean="0">
                <a:solidFill>
                  <a:srgbClr val="00B050"/>
                </a:solidFill>
              </a:rPr>
              <a:t>(Elaborado).</a:t>
            </a:r>
          </a:p>
          <a:p>
            <a:pPr algn="just">
              <a:lnSpc>
                <a:spcPct val="150000"/>
              </a:lnSpc>
              <a:buClr>
                <a:srgbClr val="002060"/>
              </a:buClr>
              <a:buFont typeface="Wingdings" pitchFamily="2" charset="2"/>
              <a:buChar char="Ø"/>
            </a:pPr>
            <a:r>
              <a:rPr lang="pt-PT" sz="1600" b="1" dirty="0" smtClean="0">
                <a:solidFill>
                  <a:schemeClr val="bg1"/>
                </a:solidFill>
              </a:rPr>
              <a:t>Promover </a:t>
            </a:r>
            <a:r>
              <a:rPr lang="pt-PT" sz="1600" b="1" dirty="0" smtClean="0">
                <a:solidFill>
                  <a:schemeClr val="accent6">
                    <a:lumMod val="75000"/>
                  </a:schemeClr>
                </a:solidFill>
              </a:rPr>
              <a:t>(A decorrer)</a:t>
            </a:r>
            <a:r>
              <a:rPr lang="pt-PT" sz="1600" b="1" dirty="0" smtClean="0">
                <a:solidFill>
                  <a:schemeClr val="bg1"/>
                </a:solidFill>
              </a:rPr>
              <a:t> </a:t>
            </a:r>
            <a:r>
              <a:rPr lang="pt-PT" sz="1600" b="1" dirty="0" smtClean="0">
                <a:solidFill>
                  <a:schemeClr val="bg1"/>
                </a:solidFill>
              </a:rPr>
              <a:t>.</a:t>
            </a:r>
          </a:p>
          <a:p>
            <a:pPr algn="just">
              <a:lnSpc>
                <a:spcPct val="150000"/>
              </a:lnSpc>
              <a:buClr>
                <a:srgbClr val="002060"/>
              </a:buClr>
              <a:buFont typeface="Wingdings" pitchFamily="2" charset="2"/>
              <a:buChar char="Ø"/>
            </a:pPr>
            <a:r>
              <a:rPr lang="pt-PT" sz="1600" b="1" dirty="0" smtClean="0">
                <a:solidFill>
                  <a:schemeClr val="bg1"/>
                </a:solidFill>
              </a:rPr>
              <a:t>Mobilizar </a:t>
            </a:r>
            <a:r>
              <a:rPr lang="pt-PT" sz="1600" b="1" dirty="0" smtClean="0">
                <a:solidFill>
                  <a:schemeClr val="bg1"/>
                </a:solidFill>
              </a:rPr>
              <a:t>grupos  - e.g. Operadores Turísticos - Agências Viagens/Hotéis/Guias Turismo, Universidades (principalmente as com Licenciatura em Turismo, sendo que a caminhada pode ser inserido no âmbito de um trabalho académico) Walt, </a:t>
            </a:r>
            <a:r>
              <a:rPr lang="pt-PT" sz="1600" b="1" dirty="0" err="1" smtClean="0">
                <a:solidFill>
                  <a:schemeClr val="bg1"/>
                </a:solidFill>
              </a:rPr>
              <a:t>Skibosurf</a:t>
            </a:r>
            <a:r>
              <a:rPr lang="pt-PT" sz="1600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pt-PT" sz="1600" b="1" dirty="0" smtClean="0">
                <a:solidFill>
                  <a:schemeClr val="bg1"/>
                </a:solidFill>
              </a:rPr>
              <a:t>,</a:t>
            </a:r>
            <a:r>
              <a:rPr lang="pt-PT" sz="1600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pt-PT" sz="1600" b="1" dirty="0" smtClean="0">
                <a:solidFill>
                  <a:schemeClr val="bg1"/>
                </a:solidFill>
              </a:rPr>
              <a:t>Residentes de Lazareto, Universidades  </a:t>
            </a:r>
            <a:r>
              <a:rPr lang="pt-PT" sz="1600" b="1" dirty="0" smtClean="0">
                <a:solidFill>
                  <a:schemeClr val="accent6">
                    <a:lumMod val="75000"/>
                  </a:schemeClr>
                </a:solidFill>
              </a:rPr>
              <a:t>(A decorrer</a:t>
            </a:r>
            <a:r>
              <a:rPr lang="pt-PT" sz="1600" b="1" dirty="0" smtClean="0">
                <a:solidFill>
                  <a:schemeClr val="accent6">
                    <a:lumMod val="75000"/>
                  </a:schemeClr>
                </a:solidFill>
              </a:rPr>
              <a:t>).</a:t>
            </a:r>
          </a:p>
          <a:p>
            <a:pPr algn="just">
              <a:lnSpc>
                <a:spcPct val="150000"/>
              </a:lnSpc>
              <a:buClr>
                <a:srgbClr val="002060"/>
              </a:buClr>
              <a:buFont typeface="Wingdings" pitchFamily="2" charset="2"/>
              <a:buChar char="Ø"/>
            </a:pPr>
            <a:r>
              <a:rPr lang="pt-PT" sz="1600" b="1" dirty="0" smtClean="0">
                <a:solidFill>
                  <a:schemeClr val="bg1"/>
                </a:solidFill>
              </a:rPr>
              <a:t>Enviar Convites Personalizados a Entidades </a:t>
            </a:r>
            <a:r>
              <a:rPr lang="pt-PT" sz="1600" b="1" dirty="0" smtClean="0">
                <a:solidFill>
                  <a:schemeClr val="bg1"/>
                </a:solidFill>
              </a:rPr>
              <a:t>– e.g. Vereador do ambiente da CMSV, Diretora Regional Ministério Turismo; </a:t>
            </a:r>
            <a:r>
              <a:rPr lang="pt-PT" sz="1600" b="1" dirty="0" smtClean="0">
                <a:solidFill>
                  <a:srgbClr val="00B050"/>
                </a:solidFill>
              </a:rPr>
              <a:t>(Enviado)</a:t>
            </a:r>
          </a:p>
          <a:p>
            <a:pPr algn="just">
              <a:lnSpc>
                <a:spcPct val="150000"/>
              </a:lnSpc>
              <a:buClr>
                <a:srgbClr val="002060"/>
              </a:buClr>
              <a:buFont typeface="Wingdings" pitchFamily="2" charset="2"/>
              <a:buChar char="Ø"/>
            </a:pPr>
            <a:r>
              <a:rPr lang="pt-PT" sz="1600" b="1" dirty="0" smtClean="0">
                <a:solidFill>
                  <a:schemeClr val="bg1"/>
                </a:solidFill>
              </a:rPr>
              <a:t>Elaborar e Divulgar Nota de Recomendações/Cuidados  a ter antes de e durante a caminhada </a:t>
            </a:r>
            <a:r>
              <a:rPr lang="pt-PT" sz="1600" b="1" dirty="0" smtClean="0">
                <a:solidFill>
                  <a:srgbClr val="00B050"/>
                </a:solidFill>
              </a:rPr>
              <a:t>(</a:t>
            </a:r>
            <a:r>
              <a:rPr lang="pt-PT" sz="1600" b="1" dirty="0" smtClean="0">
                <a:solidFill>
                  <a:srgbClr val="00B050"/>
                </a:solidFill>
              </a:rPr>
              <a:t>Elaborado e Divulgado)</a:t>
            </a:r>
          </a:p>
          <a:p>
            <a:pPr algn="just">
              <a:lnSpc>
                <a:spcPct val="150000"/>
              </a:lnSpc>
              <a:buClr>
                <a:srgbClr val="002060"/>
              </a:buClr>
              <a:buFont typeface="Wingdings" pitchFamily="2" charset="2"/>
              <a:buChar char="Ø"/>
            </a:pPr>
            <a:r>
              <a:rPr lang="pt-PT" sz="1600" b="1" dirty="0" err="1" smtClean="0">
                <a:solidFill>
                  <a:schemeClr val="bg1"/>
                </a:solidFill>
              </a:rPr>
              <a:t>FotoReportagem</a:t>
            </a:r>
            <a:r>
              <a:rPr lang="pt-PT" sz="1600" b="1" dirty="0" smtClean="0">
                <a:solidFill>
                  <a:schemeClr val="bg1"/>
                </a:solidFill>
              </a:rPr>
              <a:t> </a:t>
            </a:r>
            <a:r>
              <a:rPr lang="pt-PT" sz="1600" b="1" dirty="0" smtClean="0">
                <a:solidFill>
                  <a:srgbClr val="FF0000"/>
                </a:solidFill>
              </a:rPr>
              <a:t>(quem fará?)</a:t>
            </a:r>
          </a:p>
          <a:p>
            <a:pPr algn="just">
              <a:lnSpc>
                <a:spcPct val="150000"/>
              </a:lnSpc>
              <a:buClr>
                <a:srgbClr val="002060"/>
              </a:buClr>
              <a:buFont typeface="Wingdings" pitchFamily="2" charset="2"/>
              <a:buChar char="Ø"/>
            </a:pPr>
            <a:r>
              <a:rPr lang="pt-PT" sz="1600" b="1" dirty="0" smtClean="0">
                <a:solidFill>
                  <a:schemeClr val="bg1"/>
                </a:solidFill>
              </a:rPr>
              <a:t>Definir  temas a serem discutidos na Caminhada (“Tertúlia no Monte Cara”) – centralizar no Monte Cara, Turismo Ecológico. </a:t>
            </a:r>
            <a:r>
              <a:rPr lang="pt-PT" sz="1600" b="1" dirty="0" smtClean="0">
                <a:solidFill>
                  <a:srgbClr val="FF0000"/>
                </a:solidFill>
              </a:rPr>
              <a:t>Por fazer</a:t>
            </a:r>
            <a:r>
              <a:rPr lang="pt-PT" sz="1600" b="1" dirty="0" smtClean="0">
                <a:solidFill>
                  <a:schemeClr val="bg1"/>
                </a:solidFill>
              </a:rPr>
              <a:t>.</a:t>
            </a:r>
            <a:endParaRPr lang="pt-PT" sz="1600" b="1" dirty="0" smtClean="0">
              <a:solidFill>
                <a:schemeClr val="bg1"/>
              </a:solidFill>
            </a:endParaRPr>
          </a:p>
          <a:p>
            <a:pPr algn="just">
              <a:lnSpc>
                <a:spcPct val="150000"/>
              </a:lnSpc>
              <a:buClr>
                <a:srgbClr val="002060"/>
              </a:buClr>
            </a:pPr>
            <a:endParaRPr lang="pt-PT" sz="1600" b="1" dirty="0" smtClean="0">
              <a:solidFill>
                <a:schemeClr val="bg1"/>
              </a:solidFill>
            </a:endParaRPr>
          </a:p>
          <a:p>
            <a:pPr algn="just">
              <a:lnSpc>
                <a:spcPct val="150000"/>
              </a:lnSpc>
              <a:buClr>
                <a:srgbClr val="002060"/>
              </a:buClr>
            </a:pPr>
            <a:endParaRPr lang="pt-PT" sz="1600" b="1" dirty="0" smtClean="0">
              <a:solidFill>
                <a:schemeClr val="bg1"/>
              </a:solidFill>
            </a:endParaRPr>
          </a:p>
          <a:p>
            <a:pPr algn="l">
              <a:buClr>
                <a:srgbClr val="002060"/>
              </a:buClr>
            </a:pPr>
            <a:endParaRPr lang="pt-PT" sz="2800" b="1" dirty="0">
              <a:solidFill>
                <a:schemeClr val="bg1"/>
              </a:solidFill>
            </a:endParaRPr>
          </a:p>
        </p:txBody>
      </p:sp>
      <p:grpSp>
        <p:nvGrpSpPr>
          <p:cNvPr id="2" name="Grupo 14"/>
          <p:cNvGrpSpPr/>
          <p:nvPr/>
        </p:nvGrpSpPr>
        <p:grpSpPr>
          <a:xfrm>
            <a:off x="8748464" y="0"/>
            <a:ext cx="395536" cy="6858000"/>
            <a:chOff x="8460432" y="0"/>
            <a:chExt cx="683568" cy="6858000"/>
          </a:xfrm>
        </p:grpSpPr>
        <p:sp>
          <p:nvSpPr>
            <p:cNvPr id="8" name="Retângulo 7"/>
            <p:cNvSpPr/>
            <p:nvPr/>
          </p:nvSpPr>
          <p:spPr>
            <a:xfrm>
              <a:off x="8460432" y="0"/>
              <a:ext cx="683568" cy="1844824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  <p:sp>
          <p:nvSpPr>
            <p:cNvPr id="12" name="Retângulo 11"/>
            <p:cNvSpPr/>
            <p:nvPr/>
          </p:nvSpPr>
          <p:spPr>
            <a:xfrm>
              <a:off x="8460432" y="3356992"/>
              <a:ext cx="683568" cy="1800200"/>
            </a:xfrm>
            <a:prstGeom prst="rect">
              <a:avLst/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  <p:sp>
          <p:nvSpPr>
            <p:cNvPr id="13" name="Retângulo 12"/>
            <p:cNvSpPr/>
            <p:nvPr/>
          </p:nvSpPr>
          <p:spPr>
            <a:xfrm>
              <a:off x="8460432" y="1700808"/>
              <a:ext cx="683568" cy="1721941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  <p:sp>
          <p:nvSpPr>
            <p:cNvPr id="14" name="Retângulo 13"/>
            <p:cNvSpPr/>
            <p:nvPr/>
          </p:nvSpPr>
          <p:spPr>
            <a:xfrm>
              <a:off x="8460432" y="5136059"/>
              <a:ext cx="683568" cy="1721941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</p:grpSp>
      <p:pic>
        <p:nvPicPr>
          <p:cNvPr id="9" name="Imagem 8" descr="logo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0"/>
            <a:ext cx="1043608" cy="1098287"/>
          </a:xfrm>
          <a:prstGeom prst="rect">
            <a:avLst/>
          </a:prstGeom>
        </p:spPr>
      </p:pic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95536" y="476672"/>
            <a:ext cx="7920880" cy="5805264"/>
          </a:xfrm>
        </p:spPr>
        <p:txBody>
          <a:bodyPr>
            <a:noAutofit/>
          </a:bodyPr>
          <a:lstStyle/>
          <a:p>
            <a:pPr>
              <a:buClr>
                <a:srgbClr val="002060"/>
              </a:buClr>
            </a:pPr>
            <a:endParaRPr lang="pt-PT" sz="28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Clr>
                <a:srgbClr val="002060"/>
              </a:buClr>
            </a:pPr>
            <a:endParaRPr lang="pt-PT" sz="28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Clr>
                <a:srgbClr val="002060"/>
              </a:buClr>
            </a:pPr>
            <a:r>
              <a:rPr lang="pt-PT" sz="2800" b="1" dirty="0" smtClean="0">
                <a:solidFill>
                  <a:schemeClr val="accent2">
                    <a:lumMod val="75000"/>
                  </a:schemeClr>
                </a:solidFill>
              </a:rPr>
              <a:t>Organização do Evento Cultural </a:t>
            </a:r>
          </a:p>
          <a:p>
            <a:pPr>
              <a:buClr>
                <a:srgbClr val="002060"/>
              </a:buClr>
            </a:pPr>
            <a:r>
              <a:rPr lang="pt-PT" sz="2800" b="1" dirty="0" smtClean="0">
                <a:solidFill>
                  <a:schemeClr val="accent2">
                    <a:lumMod val="75000"/>
                  </a:schemeClr>
                </a:solidFill>
              </a:rPr>
              <a:t> “Homenagem  a Cesária  Évora/Tertúlia – Que Cultura para São Vicente</a:t>
            </a:r>
            <a:r>
              <a:rPr lang="pt-PT" sz="2800" b="1" dirty="0" smtClean="0">
                <a:solidFill>
                  <a:schemeClr val="accent2">
                    <a:lumMod val="75000"/>
                  </a:schemeClr>
                </a:solidFill>
              </a:rPr>
              <a:t>?”.</a:t>
            </a:r>
            <a:endParaRPr lang="pt-PT" sz="28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l">
              <a:lnSpc>
                <a:spcPct val="150000"/>
              </a:lnSpc>
              <a:buClr>
                <a:srgbClr val="002060"/>
              </a:buClr>
              <a:buFont typeface="Wingdings" pitchFamily="2" charset="2"/>
              <a:buChar char="Ø"/>
            </a:pPr>
            <a:r>
              <a:rPr lang="pt-PT" sz="2400" b="1" dirty="0" smtClean="0">
                <a:solidFill>
                  <a:schemeClr val="bg1"/>
                </a:solidFill>
              </a:rPr>
              <a:t>Ficou definido que, em simultâneo com a organização da Caminhada ao Monte Cara, ao longo da próxima semana (19 a 26) seriam delineados os pontos-chave do Evento Cultural.</a:t>
            </a:r>
            <a:endParaRPr lang="pt-PT" sz="2400" b="1" dirty="0" smtClean="0">
              <a:solidFill>
                <a:schemeClr val="bg1"/>
              </a:solidFill>
            </a:endParaRPr>
          </a:p>
          <a:p>
            <a:pPr algn="l">
              <a:buClr>
                <a:srgbClr val="002060"/>
              </a:buClr>
              <a:buFont typeface="Wingdings" pitchFamily="2" charset="2"/>
              <a:buChar char="Ø"/>
            </a:pPr>
            <a:endParaRPr lang="pt-PT" sz="2800" b="1" dirty="0" smtClean="0">
              <a:solidFill>
                <a:schemeClr val="bg1"/>
              </a:solidFill>
            </a:endParaRPr>
          </a:p>
          <a:p>
            <a:pPr algn="l">
              <a:buClr>
                <a:srgbClr val="002060"/>
              </a:buClr>
              <a:buFont typeface="Wingdings" pitchFamily="2" charset="2"/>
              <a:buChar char="Ø"/>
            </a:pPr>
            <a:endParaRPr lang="pt-PT" sz="2800" b="1" dirty="0" smtClean="0">
              <a:solidFill>
                <a:schemeClr val="bg1"/>
              </a:solidFill>
            </a:endParaRPr>
          </a:p>
          <a:p>
            <a:pPr algn="l">
              <a:buClr>
                <a:srgbClr val="002060"/>
              </a:buClr>
            </a:pPr>
            <a:endParaRPr lang="pt-PT" sz="2800" b="1" dirty="0" smtClean="0">
              <a:solidFill>
                <a:schemeClr val="bg1"/>
              </a:solidFill>
            </a:endParaRPr>
          </a:p>
          <a:p>
            <a:pPr algn="l">
              <a:buClr>
                <a:srgbClr val="002060"/>
              </a:buClr>
            </a:pPr>
            <a:endParaRPr lang="pt-PT" sz="2800" b="1" dirty="0">
              <a:solidFill>
                <a:schemeClr val="bg1"/>
              </a:solidFill>
            </a:endParaRPr>
          </a:p>
        </p:txBody>
      </p:sp>
      <p:grpSp>
        <p:nvGrpSpPr>
          <p:cNvPr id="2" name="Grupo 14"/>
          <p:cNvGrpSpPr/>
          <p:nvPr/>
        </p:nvGrpSpPr>
        <p:grpSpPr>
          <a:xfrm>
            <a:off x="8460432" y="0"/>
            <a:ext cx="683568" cy="6858000"/>
            <a:chOff x="8460432" y="0"/>
            <a:chExt cx="683568" cy="6858000"/>
          </a:xfrm>
        </p:grpSpPr>
        <p:sp>
          <p:nvSpPr>
            <p:cNvPr id="8" name="Retângulo 7"/>
            <p:cNvSpPr/>
            <p:nvPr/>
          </p:nvSpPr>
          <p:spPr>
            <a:xfrm>
              <a:off x="8460432" y="0"/>
              <a:ext cx="683568" cy="1844824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  <p:sp>
          <p:nvSpPr>
            <p:cNvPr id="12" name="Retângulo 11"/>
            <p:cNvSpPr/>
            <p:nvPr/>
          </p:nvSpPr>
          <p:spPr>
            <a:xfrm>
              <a:off x="8460432" y="3356992"/>
              <a:ext cx="683568" cy="1800200"/>
            </a:xfrm>
            <a:prstGeom prst="rect">
              <a:avLst/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  <p:sp>
          <p:nvSpPr>
            <p:cNvPr id="13" name="Retângulo 12"/>
            <p:cNvSpPr/>
            <p:nvPr/>
          </p:nvSpPr>
          <p:spPr>
            <a:xfrm>
              <a:off x="8460432" y="1700808"/>
              <a:ext cx="683568" cy="1721941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  <p:sp>
          <p:nvSpPr>
            <p:cNvPr id="14" name="Retângulo 13"/>
            <p:cNvSpPr/>
            <p:nvPr/>
          </p:nvSpPr>
          <p:spPr>
            <a:xfrm>
              <a:off x="8460432" y="5136059"/>
              <a:ext cx="683568" cy="1721941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</p:grpSp>
      <p:pic>
        <p:nvPicPr>
          <p:cNvPr id="9" name="Imagem 8" descr="logo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1"/>
            <a:ext cx="1479286" cy="1556792"/>
          </a:xfrm>
          <a:prstGeom prst="rect">
            <a:avLst/>
          </a:prstGeom>
        </p:spPr>
      </p:pic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23528" y="0"/>
            <a:ext cx="7920880" cy="6597352"/>
          </a:xfrm>
        </p:spPr>
        <p:txBody>
          <a:bodyPr>
            <a:noAutofit/>
          </a:bodyPr>
          <a:lstStyle/>
          <a:p>
            <a:endParaRPr lang="pt-PT" sz="28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endParaRPr lang="pt-PT" sz="28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pt-PT" sz="2800" b="1" dirty="0" smtClean="0">
                <a:solidFill>
                  <a:schemeClr val="accent2">
                    <a:lumMod val="75000"/>
                  </a:schemeClr>
                </a:solidFill>
              </a:rPr>
              <a:t>FRASES “Ponto de Fuga</a:t>
            </a:r>
            <a:r>
              <a:rPr lang="pt-PT" sz="2800" b="1" dirty="0" smtClean="0">
                <a:solidFill>
                  <a:schemeClr val="accent2">
                    <a:lumMod val="75000"/>
                  </a:schemeClr>
                </a:solidFill>
              </a:rPr>
              <a:t>”</a:t>
            </a:r>
          </a:p>
          <a:p>
            <a:endParaRPr lang="pt-PT" sz="2800" b="1" dirty="0" smtClean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  <a:buClr>
                <a:srgbClr val="002060"/>
              </a:buClr>
              <a:buFont typeface="Wingdings" pitchFamily="2" charset="2"/>
              <a:buChar char="Ø"/>
            </a:pPr>
            <a:r>
              <a:rPr lang="pt-PT" sz="2000" b="1" dirty="0" smtClean="0">
                <a:solidFill>
                  <a:schemeClr val="bg1"/>
                </a:solidFill>
              </a:rPr>
              <a:t>E porque não elaborar e apresentar um projeto Monte Cara enquanto Maravilha do Mundo?</a:t>
            </a:r>
            <a:endParaRPr lang="pt-PT" sz="2000" b="1" dirty="0" smtClean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  <a:buClr>
                <a:srgbClr val="002060"/>
              </a:buClr>
              <a:buFont typeface="Wingdings" pitchFamily="2" charset="2"/>
              <a:buChar char="Ø"/>
            </a:pPr>
            <a:endParaRPr lang="pt-PT" sz="2000" b="1" dirty="0" smtClean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  <a:buClr>
                <a:srgbClr val="002060"/>
              </a:buClr>
              <a:buFont typeface="Wingdings" pitchFamily="2" charset="2"/>
              <a:buChar char="Ø"/>
            </a:pPr>
            <a:r>
              <a:rPr lang="pt-PT" sz="2000" b="1" dirty="0" smtClean="0">
                <a:solidFill>
                  <a:schemeClr val="bg1"/>
                </a:solidFill>
              </a:rPr>
              <a:t>Em todos os contactos feitos até então foi sempre salvaguardado o posicionamento apartidário do “Ponto de Fuga” enquanto movimento que pretende incentivar a cidadania através do envolvimento do Cidadão, do Município e do Estado.</a:t>
            </a:r>
            <a:endParaRPr lang="pt-PT" sz="2000" b="1" dirty="0" smtClean="0">
              <a:solidFill>
                <a:schemeClr val="bg1"/>
              </a:solidFill>
            </a:endParaRPr>
          </a:p>
          <a:p>
            <a:pPr algn="r">
              <a:lnSpc>
                <a:spcPct val="150000"/>
              </a:lnSpc>
              <a:buClr>
                <a:srgbClr val="002060"/>
              </a:buClr>
            </a:pPr>
            <a:r>
              <a:rPr lang="pt-PT" sz="2800" b="1" dirty="0" smtClean="0">
                <a:solidFill>
                  <a:schemeClr val="bg1"/>
                </a:solidFill>
              </a:rPr>
              <a:t>By Deluca Monteiro</a:t>
            </a:r>
            <a:endParaRPr lang="pt-PT" sz="2800" b="1" dirty="0">
              <a:solidFill>
                <a:schemeClr val="bg1"/>
              </a:solidFill>
            </a:endParaRPr>
          </a:p>
        </p:txBody>
      </p:sp>
      <p:grpSp>
        <p:nvGrpSpPr>
          <p:cNvPr id="2" name="Grupo 14"/>
          <p:cNvGrpSpPr/>
          <p:nvPr/>
        </p:nvGrpSpPr>
        <p:grpSpPr>
          <a:xfrm>
            <a:off x="8460432" y="0"/>
            <a:ext cx="683568" cy="6858000"/>
            <a:chOff x="8460432" y="0"/>
            <a:chExt cx="683568" cy="6858000"/>
          </a:xfrm>
        </p:grpSpPr>
        <p:sp>
          <p:nvSpPr>
            <p:cNvPr id="8" name="Retângulo 7"/>
            <p:cNvSpPr/>
            <p:nvPr/>
          </p:nvSpPr>
          <p:spPr>
            <a:xfrm>
              <a:off x="8460432" y="0"/>
              <a:ext cx="683568" cy="1844824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  <p:sp>
          <p:nvSpPr>
            <p:cNvPr id="12" name="Retângulo 11"/>
            <p:cNvSpPr/>
            <p:nvPr/>
          </p:nvSpPr>
          <p:spPr>
            <a:xfrm>
              <a:off x="8460432" y="3356992"/>
              <a:ext cx="683568" cy="1800200"/>
            </a:xfrm>
            <a:prstGeom prst="rect">
              <a:avLst/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  <p:sp>
          <p:nvSpPr>
            <p:cNvPr id="13" name="Retângulo 12"/>
            <p:cNvSpPr/>
            <p:nvPr/>
          </p:nvSpPr>
          <p:spPr>
            <a:xfrm>
              <a:off x="8460432" y="1700808"/>
              <a:ext cx="683568" cy="1721941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  <p:sp>
          <p:nvSpPr>
            <p:cNvPr id="14" name="Retângulo 13"/>
            <p:cNvSpPr/>
            <p:nvPr/>
          </p:nvSpPr>
          <p:spPr>
            <a:xfrm>
              <a:off x="8460432" y="5136059"/>
              <a:ext cx="683568" cy="1721941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</p:grpSp>
      <p:pic>
        <p:nvPicPr>
          <p:cNvPr id="9" name="Imagem 8" descr="logo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-1"/>
            <a:ext cx="2267744" cy="2386561"/>
          </a:xfrm>
          <a:prstGeom prst="rect">
            <a:avLst/>
          </a:prstGeom>
        </p:spPr>
      </p:pic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23528" y="0"/>
            <a:ext cx="7920880" cy="6597352"/>
          </a:xfrm>
        </p:spPr>
        <p:txBody>
          <a:bodyPr>
            <a:noAutofit/>
          </a:bodyPr>
          <a:lstStyle/>
          <a:p>
            <a:endParaRPr lang="pt-PT" sz="28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endParaRPr lang="pt-PT" sz="28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pt-PT" sz="2800" b="1" dirty="0" smtClean="0">
                <a:solidFill>
                  <a:schemeClr val="accent2">
                    <a:lumMod val="75000"/>
                  </a:schemeClr>
                </a:solidFill>
              </a:rPr>
              <a:t>FRASES “Ponto de Fuga</a:t>
            </a:r>
            <a:r>
              <a:rPr lang="pt-PT" sz="2800" b="1" dirty="0" smtClean="0">
                <a:solidFill>
                  <a:schemeClr val="accent2">
                    <a:lumMod val="75000"/>
                  </a:schemeClr>
                </a:solidFill>
              </a:rPr>
              <a:t>”</a:t>
            </a:r>
          </a:p>
          <a:p>
            <a:endParaRPr lang="pt-PT" sz="2800" b="1" dirty="0" smtClean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  <a:buClr>
                <a:srgbClr val="002060"/>
              </a:buClr>
            </a:pPr>
            <a:endParaRPr lang="pt-PT" sz="2000" b="1" dirty="0" smtClean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  <a:buClr>
                <a:srgbClr val="002060"/>
              </a:buClr>
              <a:buFont typeface="Wingdings" pitchFamily="2" charset="2"/>
              <a:buChar char="Ø"/>
            </a:pPr>
            <a:r>
              <a:rPr lang="pt-PT" sz="2000" b="1" dirty="0" smtClean="0">
                <a:solidFill>
                  <a:schemeClr val="bg1"/>
                </a:solidFill>
              </a:rPr>
              <a:t>Não precisamos de um Curador enquanto representante do Ministério da Cultura em São Vicente. Precisamos de alguém que assina, alguém que decida</a:t>
            </a:r>
            <a:r>
              <a:rPr lang="pt-PT" sz="1600" b="1" dirty="0" smtClean="0">
                <a:solidFill>
                  <a:schemeClr val="bg1"/>
                </a:solidFill>
              </a:rPr>
              <a:t>. [Sobre o facto do Ministério da Cultura não prever uma Delegação em São Vicente, mas sim o papel de um Curador enquanto representante daquele Ministério].</a:t>
            </a:r>
            <a:endParaRPr lang="pt-PT" sz="1600" b="1" dirty="0" smtClean="0">
              <a:solidFill>
                <a:schemeClr val="bg1"/>
              </a:solidFill>
            </a:endParaRPr>
          </a:p>
          <a:p>
            <a:pPr algn="r">
              <a:lnSpc>
                <a:spcPct val="150000"/>
              </a:lnSpc>
              <a:buClr>
                <a:srgbClr val="002060"/>
              </a:buClr>
            </a:pPr>
            <a:r>
              <a:rPr lang="pt-PT" sz="2800" b="1" dirty="0" err="1" smtClean="0">
                <a:solidFill>
                  <a:schemeClr val="bg1"/>
                </a:solidFill>
              </a:rPr>
              <a:t>By</a:t>
            </a:r>
            <a:r>
              <a:rPr lang="pt-PT" sz="2800" b="1" dirty="0" smtClean="0">
                <a:solidFill>
                  <a:schemeClr val="bg1"/>
                </a:solidFill>
              </a:rPr>
              <a:t> Sérgio Lopes</a:t>
            </a:r>
            <a:endParaRPr lang="pt-PT" sz="2800" b="1" dirty="0">
              <a:solidFill>
                <a:schemeClr val="bg1"/>
              </a:solidFill>
            </a:endParaRPr>
          </a:p>
        </p:txBody>
      </p:sp>
      <p:grpSp>
        <p:nvGrpSpPr>
          <p:cNvPr id="2" name="Grupo 14"/>
          <p:cNvGrpSpPr/>
          <p:nvPr/>
        </p:nvGrpSpPr>
        <p:grpSpPr>
          <a:xfrm>
            <a:off x="8460432" y="0"/>
            <a:ext cx="683568" cy="6858000"/>
            <a:chOff x="8460432" y="0"/>
            <a:chExt cx="683568" cy="6858000"/>
          </a:xfrm>
        </p:grpSpPr>
        <p:sp>
          <p:nvSpPr>
            <p:cNvPr id="8" name="Retângulo 7"/>
            <p:cNvSpPr/>
            <p:nvPr/>
          </p:nvSpPr>
          <p:spPr>
            <a:xfrm>
              <a:off x="8460432" y="0"/>
              <a:ext cx="683568" cy="1844824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  <p:sp>
          <p:nvSpPr>
            <p:cNvPr id="12" name="Retângulo 11"/>
            <p:cNvSpPr/>
            <p:nvPr/>
          </p:nvSpPr>
          <p:spPr>
            <a:xfrm>
              <a:off x="8460432" y="3356992"/>
              <a:ext cx="683568" cy="1800200"/>
            </a:xfrm>
            <a:prstGeom prst="rect">
              <a:avLst/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  <p:sp>
          <p:nvSpPr>
            <p:cNvPr id="13" name="Retângulo 12"/>
            <p:cNvSpPr/>
            <p:nvPr/>
          </p:nvSpPr>
          <p:spPr>
            <a:xfrm>
              <a:off x="8460432" y="1700808"/>
              <a:ext cx="683568" cy="1721941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  <p:sp>
          <p:nvSpPr>
            <p:cNvPr id="14" name="Retângulo 13"/>
            <p:cNvSpPr/>
            <p:nvPr/>
          </p:nvSpPr>
          <p:spPr>
            <a:xfrm>
              <a:off x="8460432" y="5136059"/>
              <a:ext cx="683568" cy="1721941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</p:grpSp>
      <p:pic>
        <p:nvPicPr>
          <p:cNvPr id="9" name="Imagem 8" descr="logo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-1"/>
            <a:ext cx="2267744" cy="2386561"/>
          </a:xfrm>
          <a:prstGeom prst="rect">
            <a:avLst/>
          </a:prstGeom>
        </p:spPr>
      </p:pic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917</TotalTime>
  <Words>529</Words>
  <Application>Microsoft Office PowerPoint</Application>
  <PresentationFormat>Apresentação no Ecrã (4:3)</PresentationFormat>
  <Paragraphs>61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8</vt:i4>
      </vt:variant>
    </vt:vector>
  </HeadingPairs>
  <TitlesOfParts>
    <vt:vector size="9" baseType="lpstr">
      <vt:lpstr>Tema do Office</vt:lpstr>
      <vt:lpstr>Diapositivo 1</vt:lpstr>
      <vt:lpstr>Diapositivo 2</vt:lpstr>
      <vt:lpstr>Diapositivo 3</vt:lpstr>
      <vt:lpstr>Diapositivo 4</vt:lpstr>
      <vt:lpstr>Diapositivo 5</vt:lpstr>
      <vt:lpstr>Diapositivo 6</vt:lpstr>
      <vt:lpstr>Diapositivo 7</vt:lpstr>
      <vt:lpstr>Diapositivo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VâniaMedina</dc:creator>
  <cp:lastModifiedBy>VANIA CCD</cp:lastModifiedBy>
  <cp:revision>164</cp:revision>
  <dcterms:created xsi:type="dcterms:W3CDTF">2012-07-12T21:38:08Z</dcterms:created>
  <dcterms:modified xsi:type="dcterms:W3CDTF">2012-11-20T12:32:47Z</dcterms:modified>
</cp:coreProperties>
</file>